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62" r:id="rId6"/>
    <p:sldId id="266" r:id="rId7"/>
    <p:sldId id="267" r:id="rId8"/>
    <p:sldId id="268" r:id="rId9"/>
    <p:sldId id="276" r:id="rId10"/>
    <p:sldId id="272" r:id="rId11"/>
    <p:sldId id="269" r:id="rId12"/>
    <p:sldId id="270" r:id="rId13"/>
    <p:sldId id="274" r:id="rId14"/>
    <p:sldId id="275" r:id="rId15"/>
    <p:sldId id="25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0147030232332069E-2"/>
                  <c:y val="-0.108452744411022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484300573539417E-2"/>
                  <c:y val="9.1139960962995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Arkusz1!$A$2:$A$5</c:f>
              <c:strCache>
                <c:ptCount val="4"/>
                <c:pt idx="0">
                  <c:v>Pracownicy</c:v>
                </c:pt>
                <c:pt idx="1">
                  <c:v>Studenci/Uczniowie</c:v>
                </c:pt>
                <c:pt idx="2">
                  <c:v>Staż/Wolontariat</c:v>
                </c:pt>
                <c:pt idx="3">
                  <c:v>Bez zatrudnienia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0.38500000000000001</c:v>
                </c:pt>
                <c:pt idx="1">
                  <c:v>0.38500000000000001</c:v>
                </c:pt>
                <c:pt idx="2">
                  <c:v>7.6999999999999999E-2</c:v>
                </c:pt>
                <c:pt idx="3">
                  <c:v>7.6999999999999999E-2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646033829104691E-2"/>
          <c:y val="0.14387482705334248"/>
          <c:w val="0.55825556527656262"/>
          <c:h val="0.8132675440050093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051740060270249"/>
                  <c:y val="-0.231918208769759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484300573539417E-2"/>
                  <c:y val="9.1139960962995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7962962962963E-2"/>
                  <c:y val="-3.6695844993837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Arkusz1!$A$2:$A$4</c:f>
              <c:strCache>
                <c:ptCount val="3"/>
                <c:pt idx="0">
                  <c:v>Pracownicy</c:v>
                </c:pt>
                <c:pt idx="1">
                  <c:v>Studenci/Uczniowie</c:v>
                </c:pt>
                <c:pt idx="2">
                  <c:v>Bez zatrudnienia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0.42</c:v>
                </c:pt>
                <c:pt idx="1">
                  <c:v>0.26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286307961504817"/>
                  <c:y val="-0.150543243624228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46694857587246"/>
                  <c:y val="2.379516222186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539297171186937E-2"/>
                  <c:y val="-2.92512398469098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Arkusz1!$A$2:$A$4</c:f>
              <c:strCache>
                <c:ptCount val="3"/>
                <c:pt idx="0">
                  <c:v>Pracownicy</c:v>
                </c:pt>
                <c:pt idx="1">
                  <c:v>Studenci/Uczniowie</c:v>
                </c:pt>
                <c:pt idx="2">
                  <c:v>Bez zatrudnienia</c:v>
                </c:pt>
              </c:strCache>
            </c:strRef>
          </c:cat>
          <c:val>
            <c:numRef>
              <c:f>Arkusz1!$B$2:$B$4</c:f>
              <c:numCache>
                <c:formatCode>0.0%</c:formatCode>
                <c:ptCount val="3"/>
                <c:pt idx="0">
                  <c:v>0.67</c:v>
                </c:pt>
                <c:pt idx="1">
                  <c:v>0.29499999999999998</c:v>
                </c:pt>
                <c:pt idx="2">
                  <c:v>7.4999999999999997E-2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student</c:v>
                </c:pt>
              </c:strCache>
            </c:strRef>
          </c:tx>
          <c:invertIfNegative val="0"/>
          <c:cat>
            <c:strRef>
              <c:f>Arkusz1!$A$2:$A$7</c:f>
              <c:strCache>
                <c:ptCount val="6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10</c:v>
                </c:pt>
                <c:pt idx="1">
                  <c:v>4</c:v>
                </c:pt>
                <c:pt idx="2">
                  <c:v>3</c:v>
                </c:pt>
                <c:pt idx="3">
                  <c:v>17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pracownik</c:v>
                </c:pt>
              </c:strCache>
            </c:strRef>
          </c:tx>
          <c:invertIfNegative val="0"/>
          <c:cat>
            <c:strRef>
              <c:f>Arkusz1!$A$2:$A$7</c:f>
              <c:strCache>
                <c:ptCount val="6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15</c:v>
                </c:pt>
                <c:pt idx="1">
                  <c:v>15</c:v>
                </c:pt>
                <c:pt idx="2">
                  <c:v>2</c:v>
                </c:pt>
                <c:pt idx="3">
                  <c:v>7</c:v>
                </c:pt>
                <c:pt idx="4">
                  <c:v>8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57184"/>
        <c:axId val="78558720"/>
      </c:barChart>
      <c:catAx>
        <c:axId val="78557184"/>
        <c:scaling>
          <c:orientation val="minMax"/>
        </c:scaling>
        <c:delete val="0"/>
        <c:axPos val="b"/>
        <c:majorTickMark val="out"/>
        <c:minorTickMark val="none"/>
        <c:tickLblPos val="nextTo"/>
        <c:crossAx val="78558720"/>
        <c:crosses val="autoZero"/>
        <c:auto val="1"/>
        <c:lblAlgn val="ctr"/>
        <c:lblOffset val="100"/>
        <c:noMultiLvlLbl val="0"/>
      </c:catAx>
      <c:valAx>
        <c:axId val="78558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557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12E68D-A27F-4C78-8D47-1359EDA53B95}" type="datetimeFigureOut">
              <a:rPr lang="pl-PL" smtClean="0"/>
              <a:t>2015-03-19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7C6096-EA6B-4CEF-862F-7EC8BDC6E3E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LOSY ABSOLWENTÓW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SOSW dla Młodzieży Niewidomej </a:t>
            </a:r>
            <a:br>
              <a:rPr lang="pl-PL" dirty="0" smtClean="0"/>
            </a:br>
            <a:r>
              <a:rPr lang="pl-PL" dirty="0" smtClean="0"/>
              <a:t>i Słabowidzącej w Chorzowie</a:t>
            </a:r>
          </a:p>
        </p:txBody>
      </p:sp>
    </p:spTree>
    <p:extLst>
      <p:ext uri="{BB962C8B-B14F-4D97-AF65-F5344CB8AC3E}">
        <p14:creationId xmlns:p14="http://schemas.microsoft.com/office/powerpoint/2010/main" val="17081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1900" dirty="0" smtClean="0"/>
              <a:t>4 osoby kontynuują naukę w systemie stacjonarnym na uczeni wyższej </a:t>
            </a:r>
            <a:br>
              <a:rPr lang="pl-PL" sz="1900" dirty="0" smtClean="0"/>
            </a:br>
            <a:r>
              <a:rPr lang="pl-PL" sz="1900" dirty="0" smtClean="0"/>
              <a:t>- AWF Katowice, kierunek: Zarządzanie w Fizjoterapii i Sporcie </a:t>
            </a:r>
            <a:br>
              <a:rPr lang="pl-PL" sz="1900" dirty="0" smtClean="0"/>
            </a:br>
            <a:r>
              <a:rPr lang="pl-PL" sz="1900" dirty="0" smtClean="0"/>
              <a:t>   Osób Niepełnosprawnych</a:t>
            </a:r>
            <a:br>
              <a:rPr lang="pl-PL" sz="1900" dirty="0" smtClean="0"/>
            </a:br>
            <a:r>
              <a:rPr lang="pl-PL" sz="1900" dirty="0" smtClean="0"/>
              <a:t>- Uniwersytet Śląski w Katowicach, kierunek: Politologia,    </a:t>
            </a:r>
            <a:br>
              <a:rPr lang="pl-PL" sz="1900" dirty="0" smtClean="0"/>
            </a:br>
            <a:r>
              <a:rPr lang="pl-PL" sz="1900" dirty="0" smtClean="0"/>
              <a:t>   specjalność: dziennikarstwo i komunikacja społeczna</a:t>
            </a:r>
            <a:br>
              <a:rPr lang="pl-PL" sz="1900" dirty="0" smtClean="0"/>
            </a:br>
            <a:r>
              <a:rPr lang="pl-PL" sz="1900" dirty="0" smtClean="0"/>
              <a:t>- Politechnika Częstochowska, wydział: Zarządzania</a:t>
            </a:r>
            <a:br>
              <a:rPr lang="pl-PL" sz="1900" dirty="0" smtClean="0"/>
            </a:br>
            <a:r>
              <a:rPr lang="pl-PL" sz="1900" dirty="0" smtClean="0"/>
              <a:t>- Uniwersytet Śląski w Katowicach, kierunek: Filozofia</a:t>
            </a:r>
          </a:p>
          <a:p>
            <a:r>
              <a:rPr lang="pl-PL" sz="1900" dirty="0" smtClean="0"/>
              <a:t>5 absolwentów podjęło naukę w Szkole Policealnej Fizjoterapii </a:t>
            </a:r>
            <a:br>
              <a:rPr lang="pl-PL" sz="1900" dirty="0" smtClean="0"/>
            </a:br>
            <a:r>
              <a:rPr lang="pl-PL" sz="1900" dirty="0" smtClean="0"/>
              <a:t>w Chorzowie w systemie dziennym</a:t>
            </a:r>
          </a:p>
          <a:p>
            <a:r>
              <a:rPr lang="pl-PL" sz="1900" dirty="0" smtClean="0"/>
              <a:t>3 osoby  rozpoczęły naukę w szkołach policealnych w systemie niestacjonarnym</a:t>
            </a:r>
            <a:br>
              <a:rPr lang="pl-PL" sz="1900" dirty="0" smtClean="0"/>
            </a:br>
            <a:r>
              <a:rPr lang="pl-PL" sz="1900" dirty="0" smtClean="0"/>
              <a:t>- Progress w Katowicach, kierunek: Prawo i Administracja</a:t>
            </a:r>
          </a:p>
          <a:p>
            <a:pPr marL="109728" indent="0">
              <a:buNone/>
            </a:pPr>
            <a:r>
              <a:rPr lang="pl-PL" sz="1900" dirty="0"/>
              <a:t> </a:t>
            </a:r>
            <a:r>
              <a:rPr lang="pl-PL" sz="1900" dirty="0" smtClean="0"/>
              <a:t>  - Centrum Edukacji Siódemka w Bytomiu, kierunek: </a:t>
            </a:r>
            <a:r>
              <a:rPr lang="pl-PL" sz="1900" dirty="0"/>
              <a:t>r</a:t>
            </a:r>
            <a:r>
              <a:rPr lang="pl-PL" sz="1900" dirty="0" smtClean="0"/>
              <a:t>achunkowość</a:t>
            </a:r>
          </a:p>
          <a:p>
            <a:pPr marL="109728" indent="0">
              <a:buNone/>
            </a:pPr>
            <a:r>
              <a:rPr lang="pl-PL" sz="1900" dirty="0" smtClean="0"/>
              <a:t>   - Szkoła Policealna Profesja, kierunek: BHP</a:t>
            </a:r>
          </a:p>
          <a:p>
            <a:pPr marL="109728" indent="0">
              <a:buNone/>
            </a:pPr>
            <a:r>
              <a:rPr lang="pl-PL" sz="1900" dirty="0" smtClean="0"/>
              <a:t>Jedna z nich pracuje również na stanowisku: pracownika obsługi gotówki</a:t>
            </a:r>
          </a:p>
          <a:p>
            <a:r>
              <a:rPr lang="pl-PL" sz="1900" dirty="0" smtClean="0"/>
              <a:t>1 osoba pracuje w Urzędzie Miasta w Katowicach</a:t>
            </a:r>
          </a:p>
          <a:p>
            <a:endParaRPr lang="pl-PL" sz="1900" dirty="0" smtClean="0"/>
          </a:p>
          <a:p>
            <a:endParaRPr lang="pl-PL" sz="1900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prstClr val="black"/>
                </a:solidFill>
                <a:effectLst/>
              </a:rPr>
              <a:t>Technikum Administracyjne ukończyło </a:t>
            </a:r>
            <a:br>
              <a:rPr lang="pl-PL" sz="3200" dirty="0">
                <a:solidFill>
                  <a:prstClr val="black"/>
                </a:solidFill>
                <a:effectLst/>
              </a:rPr>
            </a:br>
            <a:r>
              <a:rPr lang="pl-PL" sz="3200" dirty="0">
                <a:solidFill>
                  <a:prstClr val="black"/>
                </a:solidFill>
                <a:effectLst/>
              </a:rPr>
              <a:t>w </a:t>
            </a:r>
            <a:r>
              <a:rPr lang="pl-PL" sz="3200" dirty="0" smtClean="0">
                <a:solidFill>
                  <a:prstClr val="black"/>
                </a:solidFill>
                <a:effectLst/>
              </a:rPr>
              <a:t>2012 </a:t>
            </a:r>
            <a:r>
              <a:rPr lang="pl-PL" sz="3200" dirty="0">
                <a:solidFill>
                  <a:prstClr val="black"/>
                </a:solidFill>
                <a:effectLst/>
              </a:rPr>
              <a:t>roku </a:t>
            </a:r>
            <a:r>
              <a:rPr lang="pl-PL" sz="3200" dirty="0" smtClean="0">
                <a:solidFill>
                  <a:prstClr val="black"/>
                </a:solidFill>
                <a:effectLst/>
              </a:rPr>
              <a:t>14 osób</a:t>
            </a:r>
            <a:r>
              <a:rPr lang="pl-PL" sz="3200" dirty="0">
                <a:solidFill>
                  <a:prstClr val="black"/>
                </a:solidFill>
                <a:effectLst/>
              </a:rPr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7021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1 osoba kontynuuje naukę w systemie stacjonarnym na Śląskim Uniwersytecie Medycznym Kierunek: Kosmetologia</a:t>
            </a:r>
          </a:p>
          <a:p>
            <a:r>
              <a:rPr lang="pl-PL" sz="1800" dirty="0"/>
              <a:t>3</a:t>
            </a:r>
            <a:r>
              <a:rPr lang="pl-PL" sz="1800" dirty="0" smtClean="0"/>
              <a:t> osoby kontynuują naukę w systemie niestacjonarnym na GWSH w Katowicach kierunek: Fizjoterapia, dwie z nich pracują jednocześnie w wyuczonym zawodzie jako masażyści w NZOZ „Limf-Med.” w Chorzowie oraz </a:t>
            </a:r>
            <a:r>
              <a:rPr lang="pl-PL" sz="1800" dirty="0" err="1" smtClean="0"/>
              <a:t>CISiR</a:t>
            </a:r>
            <a:r>
              <a:rPr lang="pl-PL" sz="1800" dirty="0" smtClean="0"/>
              <a:t> w Chrzanowie</a:t>
            </a:r>
          </a:p>
          <a:p>
            <a:r>
              <a:rPr lang="pl-PL" sz="1800" dirty="0" smtClean="0"/>
              <a:t>1 osoba kontynuuje naukę na Uniwersytecie Śląskim na Wydziale Pedagogiki i Psychologii kierunek: Resocjalizacja</a:t>
            </a:r>
          </a:p>
          <a:p>
            <a:r>
              <a:rPr lang="pl-PL" sz="1800" dirty="0" smtClean="0"/>
              <a:t>1 osoba kontynuuje naukę w Śląskiej Wyższej Szkole Medycznej w Katowicach na kierunku: Dietetyka oraz pracuje jako pracownik ochrony</a:t>
            </a:r>
          </a:p>
          <a:p>
            <a:r>
              <a:rPr lang="pl-PL" sz="1800" dirty="0" smtClean="0"/>
              <a:t>1 osoba pomaga w prowadzeniu rodzinnej działalności gospodarczej (masaż)</a:t>
            </a:r>
          </a:p>
          <a:p>
            <a:r>
              <a:rPr lang="pl-PL" sz="1800" dirty="0" smtClean="0"/>
              <a:t>1 osoba – brak informacji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900" dirty="0">
                <a:solidFill>
                  <a:prstClr val="black"/>
                </a:solidFill>
                <a:effectLst/>
              </a:rPr>
              <a:t>Technikum Masażu i Fizykoterapii ukończyło </a:t>
            </a:r>
            <a:br>
              <a:rPr lang="pl-PL" sz="2900" dirty="0">
                <a:solidFill>
                  <a:prstClr val="black"/>
                </a:solidFill>
                <a:effectLst/>
              </a:rPr>
            </a:br>
            <a:r>
              <a:rPr lang="pl-PL" sz="2900" dirty="0">
                <a:solidFill>
                  <a:prstClr val="black"/>
                </a:solidFill>
                <a:effectLst/>
              </a:rPr>
              <a:t>w </a:t>
            </a:r>
            <a:r>
              <a:rPr lang="pl-PL" sz="2900" dirty="0" smtClean="0">
                <a:solidFill>
                  <a:prstClr val="black"/>
                </a:solidFill>
                <a:effectLst/>
              </a:rPr>
              <a:t>2012roku 8 </a:t>
            </a:r>
            <a:r>
              <a:rPr lang="pl-PL" sz="2900" dirty="0">
                <a:solidFill>
                  <a:prstClr val="black"/>
                </a:solidFill>
                <a:effectLst/>
              </a:rPr>
              <a:t>osób: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7777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00568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3 osoby po ukończeniu szkoły podjęły pracę zawodową: </a:t>
            </a:r>
            <a:br>
              <a:rPr lang="pl-PL" dirty="0" smtClean="0"/>
            </a:br>
            <a:r>
              <a:rPr lang="pl-PL" dirty="0" smtClean="0"/>
              <a:t>dwóch absolwentów pracuje na stanowisku pracownika ochrony, a jedna osoba</a:t>
            </a:r>
            <a:br>
              <a:rPr lang="pl-PL" dirty="0" smtClean="0"/>
            </a:br>
            <a:r>
              <a:rPr lang="pl-PL" dirty="0" smtClean="0"/>
              <a:t>w rodzinnej firmie budowlanej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900" dirty="0">
                <a:solidFill>
                  <a:prstClr val="black"/>
                </a:solidFill>
                <a:effectLst/>
              </a:rPr>
              <a:t>Zasadniczą Szkołę Zawodową ukończyło </a:t>
            </a:r>
            <a:br>
              <a:rPr lang="pl-PL" sz="2900" dirty="0">
                <a:solidFill>
                  <a:prstClr val="black"/>
                </a:solidFill>
                <a:effectLst/>
              </a:rPr>
            </a:br>
            <a:r>
              <a:rPr lang="pl-PL" sz="2900" dirty="0">
                <a:solidFill>
                  <a:prstClr val="black"/>
                </a:solidFill>
                <a:effectLst/>
              </a:rPr>
              <a:t>w </a:t>
            </a:r>
            <a:r>
              <a:rPr lang="pl-PL" sz="2900" dirty="0" smtClean="0">
                <a:solidFill>
                  <a:prstClr val="black"/>
                </a:solidFill>
                <a:effectLst/>
              </a:rPr>
              <a:t>2012 </a:t>
            </a:r>
            <a:r>
              <a:rPr lang="pl-PL" sz="2900" dirty="0">
                <a:solidFill>
                  <a:prstClr val="black"/>
                </a:solidFill>
                <a:effectLst/>
              </a:rPr>
              <a:t>roku </a:t>
            </a:r>
            <a:r>
              <a:rPr lang="pl-PL" sz="2900" dirty="0" smtClean="0">
                <a:solidFill>
                  <a:prstClr val="black"/>
                </a:solidFill>
                <a:effectLst/>
              </a:rPr>
              <a:t>3 osoby</a:t>
            </a:r>
            <a:r>
              <a:rPr lang="pl-PL" sz="2900" dirty="0">
                <a:solidFill>
                  <a:prstClr val="black"/>
                </a:solidFill>
                <a:effectLst/>
              </a:rPr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0879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97300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Aktywność na rynku </a:t>
            </a:r>
            <a:r>
              <a:rPr lang="pl-PL" dirty="0" smtClean="0"/>
              <a:t>pracy</a:t>
            </a:r>
            <a:br>
              <a:rPr lang="pl-PL" dirty="0" smtClean="0"/>
            </a:br>
            <a:r>
              <a:rPr lang="pl-PL" dirty="0" smtClean="0"/>
              <a:t>rocznik 2011/2012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684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51112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Dalsza edukacja </a:t>
            </a:r>
            <a:r>
              <a:rPr lang="pl-PL" dirty="0" smtClean="0"/>
              <a:t>czy praca 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96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733037"/>
              </p:ext>
            </p:extLst>
          </p:nvPr>
        </p:nvGraphicFramePr>
        <p:xfrm>
          <a:off x="457200" y="1481138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Technikum Masażu </a:t>
                      </a:r>
                      <a:b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</a:b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i Fizykoterapii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Technikum Administracyjne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Zasadnicza Szkoła Zawodowa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Masażysta </a:t>
                      </a: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(80 </a:t>
                      </a: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%)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Sanitariusz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Pracownik ochrony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Konsultant internetowy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Operator wprowadzania danych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Sprzedawca usług telekomunikacyjnych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Pracownik ochrony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Sprzedawca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Pracownik biurowy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Pracownik obsługi gotówki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Drukarz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Pracownik produkcji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Portier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Pracownik stacji monitoringu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Monter urządzeń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Ślusarz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Zatrudnienie naszej młodzieży - zawody</a:t>
            </a:r>
          </a:p>
        </p:txBody>
      </p:sp>
    </p:spTree>
    <p:extLst>
      <p:ext uri="{BB962C8B-B14F-4D97-AF65-F5344CB8AC3E}">
        <p14:creationId xmlns:p14="http://schemas.microsoft.com/office/powerpoint/2010/main" val="24981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23936"/>
          </a:xfrm>
        </p:spPr>
        <p:txBody>
          <a:bodyPr>
            <a:normAutofit/>
          </a:bodyPr>
          <a:lstStyle/>
          <a:p>
            <a:r>
              <a:rPr lang="pl-PL" sz="2400" dirty="0"/>
              <a:t>1</a:t>
            </a:r>
            <a:r>
              <a:rPr lang="pl-PL" sz="2400" dirty="0" smtClean="0"/>
              <a:t> osoba studiuje na Uniwersytecie Śląskim </a:t>
            </a:r>
          </a:p>
          <a:p>
            <a:pPr marL="109728" indent="0">
              <a:buNone/>
            </a:pPr>
            <a:r>
              <a:rPr lang="pl-PL" sz="2400" dirty="0" smtClean="0"/>
              <a:t>   kierunek: informatyka (system dzienny)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1 osoba studiuje na Politechnice Śląskiej</a:t>
            </a:r>
          </a:p>
          <a:p>
            <a:pPr marL="109728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kierunek: zarządzanie (system dzienny)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2 osoby podjęły pracę zawodową na stanowisku pracownika biurowego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1 osoba odbywa staż w Urzędzie Miasta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tx1"/>
                </a:solidFill>
                <a:effectLst/>
              </a:rPr>
              <a:t>Technikum Administracyjne ukończyło </a:t>
            </a:r>
            <a:br>
              <a:rPr lang="pl-PL" sz="3200" dirty="0" smtClean="0">
                <a:solidFill>
                  <a:schemeClr val="tx1"/>
                </a:solidFill>
                <a:effectLst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</a:rPr>
              <a:t>w 2014 roku 5 osób:</a:t>
            </a:r>
            <a:endParaRPr lang="pl-PL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770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819880"/>
          </a:xfrm>
        </p:spPr>
        <p:txBody>
          <a:bodyPr>
            <a:normAutofit fontScale="40000" lnSpcReduction="20000"/>
          </a:bodyPr>
          <a:lstStyle/>
          <a:p>
            <a:endParaRPr lang="pl-PL" dirty="0" smtClean="0"/>
          </a:p>
          <a:p>
            <a:r>
              <a:rPr lang="pl-PL" sz="6000" dirty="0" smtClean="0"/>
              <a:t>1 osoba kontynuuje naukę w szkole   policealnej </a:t>
            </a:r>
            <a:r>
              <a:rPr lang="pl-PL" sz="6000" dirty="0" err="1" smtClean="0"/>
              <a:t>eCollege</a:t>
            </a:r>
            <a:r>
              <a:rPr lang="pl-PL" sz="6000" dirty="0"/>
              <a:t> </a:t>
            </a:r>
            <a:r>
              <a:rPr lang="pl-PL" sz="6000" dirty="0" smtClean="0"/>
              <a:t>w Zabrzu kierunek</a:t>
            </a:r>
            <a:r>
              <a:rPr lang="pl-PL" sz="6000" dirty="0"/>
              <a:t>: </a:t>
            </a:r>
            <a:r>
              <a:rPr lang="pl-PL" sz="6000" dirty="0" err="1"/>
              <a:t>elektrokardiolog</a:t>
            </a:r>
            <a:endParaRPr lang="pl-PL" sz="6000" dirty="0"/>
          </a:p>
          <a:p>
            <a:pPr marL="109728" indent="0">
              <a:buNone/>
            </a:pPr>
            <a:r>
              <a:rPr lang="pl-PL" sz="6000" dirty="0" smtClean="0"/>
              <a:t>   oraz </a:t>
            </a:r>
            <a:r>
              <a:rPr lang="pl-PL" sz="6000" dirty="0"/>
              <a:t>pracuje dorywczo na umowę </a:t>
            </a:r>
            <a:r>
              <a:rPr lang="pl-PL" sz="6000" dirty="0" smtClean="0"/>
              <a:t>zlecenie</a:t>
            </a:r>
          </a:p>
          <a:p>
            <a:pPr marL="109728" indent="0">
              <a:buNone/>
            </a:pPr>
            <a:endParaRPr lang="pl-PL" sz="6000" dirty="0" smtClean="0"/>
          </a:p>
          <a:p>
            <a:r>
              <a:rPr lang="pl-PL" sz="6000" dirty="0"/>
              <a:t>2</a:t>
            </a:r>
            <a:r>
              <a:rPr lang="pl-PL" sz="6000" dirty="0" smtClean="0"/>
              <a:t> osoby podjęły zatrudnienie na stanowisku: sanitariusz, barmanka/kelnerka</a:t>
            </a:r>
          </a:p>
          <a:p>
            <a:endParaRPr lang="pl-PL" sz="6000" dirty="0" smtClean="0"/>
          </a:p>
          <a:p>
            <a:r>
              <a:rPr lang="pl-PL" sz="6000" dirty="0" smtClean="0"/>
              <a:t>1 osoba podjęła wolontariat w zawodzie masażysty</a:t>
            </a:r>
            <a:endParaRPr lang="pl-PL" sz="6000" dirty="0"/>
          </a:p>
          <a:p>
            <a:endParaRPr lang="pl-PL" dirty="0" smtClean="0"/>
          </a:p>
          <a:p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lvl="0" indent="0">
              <a:buClr>
                <a:srgbClr val="2DA2BF"/>
              </a:buClr>
              <a:buNone/>
            </a:pPr>
            <a:r>
              <a:rPr lang="pl-PL" dirty="0"/>
              <a:t> </a:t>
            </a:r>
            <a:r>
              <a:rPr lang="pl-PL" dirty="0" smtClean="0"/>
              <a:t> 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200" dirty="0">
                <a:solidFill>
                  <a:prstClr val="black"/>
                </a:solidFill>
                <a:effectLst/>
              </a:rPr>
              <a:t>Technikum </a:t>
            </a:r>
            <a:r>
              <a:rPr lang="pl-PL" sz="3200" dirty="0" smtClean="0">
                <a:solidFill>
                  <a:prstClr val="black"/>
                </a:solidFill>
                <a:effectLst/>
              </a:rPr>
              <a:t>Masażu i Fizykoterapii </a:t>
            </a:r>
            <a:r>
              <a:rPr lang="pl-PL" sz="3200" dirty="0">
                <a:solidFill>
                  <a:prstClr val="black"/>
                </a:solidFill>
                <a:effectLst/>
              </a:rPr>
              <a:t>ukończyło </a:t>
            </a:r>
            <a:br>
              <a:rPr lang="pl-PL" sz="3200" dirty="0">
                <a:solidFill>
                  <a:prstClr val="black"/>
                </a:solidFill>
                <a:effectLst/>
              </a:rPr>
            </a:br>
            <a:r>
              <a:rPr lang="pl-PL" sz="3200" dirty="0">
                <a:solidFill>
                  <a:prstClr val="black"/>
                </a:solidFill>
                <a:effectLst/>
              </a:rPr>
              <a:t>w 2014 roku </a:t>
            </a:r>
            <a:r>
              <a:rPr lang="pl-PL" sz="3200" dirty="0" smtClean="0">
                <a:solidFill>
                  <a:prstClr val="black"/>
                </a:solidFill>
                <a:effectLst/>
              </a:rPr>
              <a:t>4 osoby: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70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pl-PL" dirty="0" smtClean="0"/>
              <a:t>2 osoby kontynuują naukę w Technikum Masażu i Fizykoterapii oraz Technikum Administracyjnym</a:t>
            </a:r>
          </a:p>
          <a:p>
            <a:pPr marL="109728" indent="0">
              <a:buNone/>
            </a:pPr>
            <a:endParaRPr lang="pl-PL" sz="800" dirty="0" smtClean="0"/>
          </a:p>
          <a:p>
            <a:pPr lvl="0">
              <a:buClr>
                <a:srgbClr val="2DA2BF"/>
              </a:buClr>
            </a:pPr>
            <a:r>
              <a:rPr lang="pl-PL" dirty="0">
                <a:solidFill>
                  <a:prstClr val="black"/>
                </a:solidFill>
              </a:rPr>
              <a:t>1 osoba jest uczestnikiem Warsztatów </a:t>
            </a:r>
            <a:br>
              <a:rPr lang="pl-PL" dirty="0">
                <a:solidFill>
                  <a:prstClr val="black"/>
                </a:solidFill>
              </a:rPr>
            </a:br>
            <a:r>
              <a:rPr lang="pl-PL" dirty="0">
                <a:solidFill>
                  <a:prstClr val="black"/>
                </a:solidFill>
              </a:rPr>
              <a:t>Terapii </a:t>
            </a:r>
            <a:r>
              <a:rPr lang="pl-PL" dirty="0" smtClean="0">
                <a:solidFill>
                  <a:prstClr val="black"/>
                </a:solidFill>
              </a:rPr>
              <a:t>Zajęciowej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pl-PL" sz="800" dirty="0">
              <a:solidFill>
                <a:prstClr val="black"/>
              </a:solidFill>
            </a:endParaRPr>
          </a:p>
          <a:p>
            <a:r>
              <a:rPr lang="pl-PL" dirty="0" smtClean="0"/>
              <a:t>1 osoba pozostaje bez zatrudnienia </a:t>
            </a:r>
          </a:p>
          <a:p>
            <a:pPr marL="109728" indent="0">
              <a:buNone/>
            </a:pPr>
            <a:endParaRPr lang="pl-PL" sz="800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900" dirty="0" smtClean="0">
                <a:solidFill>
                  <a:prstClr val="black"/>
                </a:solidFill>
                <a:effectLst/>
              </a:rPr>
              <a:t>Zasadniczą Szkołę Zawodową ukończyło </a:t>
            </a:r>
            <a:r>
              <a:rPr lang="pl-PL" sz="2900" dirty="0">
                <a:solidFill>
                  <a:prstClr val="black"/>
                </a:solidFill>
                <a:effectLst/>
              </a:rPr>
              <a:t/>
            </a:r>
            <a:br>
              <a:rPr lang="pl-PL" sz="2900" dirty="0">
                <a:solidFill>
                  <a:prstClr val="black"/>
                </a:solidFill>
                <a:effectLst/>
              </a:rPr>
            </a:br>
            <a:r>
              <a:rPr lang="pl-PL" sz="2900" dirty="0">
                <a:solidFill>
                  <a:prstClr val="black"/>
                </a:solidFill>
                <a:effectLst/>
              </a:rPr>
              <a:t>w 2014 roku </a:t>
            </a:r>
            <a:r>
              <a:rPr lang="pl-PL" sz="2900" dirty="0" smtClean="0">
                <a:solidFill>
                  <a:prstClr val="black"/>
                </a:solidFill>
                <a:effectLst/>
              </a:rPr>
              <a:t>4 </a:t>
            </a:r>
            <a:r>
              <a:rPr lang="pl-PL" sz="2900" dirty="0">
                <a:solidFill>
                  <a:prstClr val="black"/>
                </a:solidFill>
                <a:effectLst/>
              </a:rPr>
              <a:t>osób: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88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93066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Aktywność na rynku </a:t>
            </a:r>
            <a:r>
              <a:rPr lang="pl-PL" dirty="0" smtClean="0"/>
              <a:t>pracy</a:t>
            </a:r>
            <a:br>
              <a:rPr lang="pl-PL" dirty="0" smtClean="0"/>
            </a:br>
            <a:r>
              <a:rPr lang="pl-PL" dirty="0" smtClean="0"/>
              <a:t>rocznik 2013/2014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60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35904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2</a:t>
            </a:r>
            <a:r>
              <a:rPr lang="pl-PL" dirty="0" smtClean="0"/>
              <a:t> osoby kontynuują naukę na </a:t>
            </a:r>
            <a:r>
              <a:rPr lang="pl-PL" dirty="0"/>
              <a:t>uczelni wyższej GWSH w Katowicach kierunek: Psychologia</a:t>
            </a:r>
          </a:p>
          <a:p>
            <a:pPr marL="109728" indent="0">
              <a:buNone/>
            </a:pPr>
            <a:r>
              <a:rPr lang="pl-PL" dirty="0" smtClean="0"/>
              <a:t>   Wyższa </a:t>
            </a:r>
            <a:r>
              <a:rPr lang="pl-PL" dirty="0"/>
              <a:t>Szkoła Bankowa w Chorzowie 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   Kierunek </a:t>
            </a:r>
            <a:r>
              <a:rPr lang="pl-PL" dirty="0"/>
              <a:t>Rachunkowość i Finanse</a:t>
            </a:r>
            <a:endParaRPr lang="pl-PL" dirty="0" smtClean="0"/>
          </a:p>
          <a:p>
            <a:r>
              <a:rPr lang="pl-PL" dirty="0" smtClean="0"/>
              <a:t>1 osoba kontynuuje naukę w Liceum Ogólnokształcącym w Centrum Nauki </a:t>
            </a:r>
            <a:br>
              <a:rPr lang="pl-PL" dirty="0" smtClean="0"/>
            </a:br>
            <a:r>
              <a:rPr lang="pl-PL" dirty="0" smtClean="0"/>
              <a:t>i Biznesu Żak w Chorzowie oraz pracuje zawodzie drukarz</a:t>
            </a:r>
          </a:p>
          <a:p>
            <a:r>
              <a:rPr lang="pl-PL" dirty="0" smtClean="0"/>
              <a:t>1 osoba podjęła staż w Urzędzie Skarbowym oraz ukończyła kurs pracownika kancelaryjnego</a:t>
            </a:r>
          </a:p>
          <a:p>
            <a:r>
              <a:rPr lang="pl-PL" dirty="0" smtClean="0"/>
              <a:t>2osoby pracują, jedna z nich jako pracownik ochrony w firmie Time Security Katowice</a:t>
            </a:r>
          </a:p>
          <a:p>
            <a:r>
              <a:rPr lang="pl-PL" dirty="0" smtClean="0"/>
              <a:t>1 osoba pozostaje bez zatrudnienia</a:t>
            </a:r>
          </a:p>
          <a:p>
            <a:r>
              <a:rPr lang="pl-PL" dirty="0" smtClean="0"/>
              <a:t>1 osoba – brak kontaktu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   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solidFill>
                  <a:prstClr val="black"/>
                </a:solidFill>
                <a:effectLst/>
              </a:rPr>
              <a:t>Technikum Administracyjne ukończyło </a:t>
            </a:r>
            <a:br>
              <a:rPr lang="pl-PL" sz="3200" dirty="0">
                <a:solidFill>
                  <a:prstClr val="black"/>
                </a:solidFill>
                <a:effectLst/>
              </a:rPr>
            </a:br>
            <a:r>
              <a:rPr lang="pl-PL" sz="3200" dirty="0">
                <a:solidFill>
                  <a:prstClr val="black"/>
                </a:solidFill>
                <a:effectLst/>
              </a:rPr>
              <a:t>w </a:t>
            </a:r>
            <a:r>
              <a:rPr lang="pl-PL" sz="3200" dirty="0" smtClean="0">
                <a:solidFill>
                  <a:prstClr val="black"/>
                </a:solidFill>
                <a:effectLst/>
              </a:rPr>
              <a:t>2013 </a:t>
            </a:r>
            <a:r>
              <a:rPr lang="pl-PL" sz="3200" dirty="0">
                <a:solidFill>
                  <a:prstClr val="black"/>
                </a:solidFill>
                <a:effectLst/>
              </a:rPr>
              <a:t>roku </a:t>
            </a:r>
            <a:r>
              <a:rPr lang="pl-PL" sz="3200" dirty="0" smtClean="0">
                <a:solidFill>
                  <a:prstClr val="black"/>
                </a:solidFill>
                <a:effectLst/>
              </a:rPr>
              <a:t>8 </a:t>
            </a:r>
            <a:r>
              <a:rPr lang="pl-PL" sz="3200" dirty="0">
                <a:solidFill>
                  <a:prstClr val="black"/>
                </a:solidFill>
                <a:effectLst/>
              </a:rPr>
              <a:t>osób: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2 osoby kontynuują naukę w Szkole Policealnej TEB Edukacja, Kierunek: kosmetyka</a:t>
            </a:r>
          </a:p>
          <a:p>
            <a:r>
              <a:rPr lang="pl-PL" dirty="0"/>
              <a:t>3</a:t>
            </a:r>
            <a:r>
              <a:rPr lang="pl-PL" dirty="0" smtClean="0"/>
              <a:t> osoby pracują w wyuczonym zawodzie na stanowisku: masażysta </a:t>
            </a:r>
          </a:p>
          <a:p>
            <a:r>
              <a:rPr lang="pl-PL" dirty="0" smtClean="0"/>
              <a:t>1 osoba podjęła zatrudnienie na stanowisku pracownika ochrony</a:t>
            </a:r>
          </a:p>
          <a:p>
            <a:r>
              <a:rPr lang="pl-PL" dirty="0" smtClean="0"/>
              <a:t>2 osoby pozostają bez zatrudnienia i nie podjęły dalszej nauki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900" dirty="0">
                <a:solidFill>
                  <a:prstClr val="black"/>
                </a:solidFill>
                <a:effectLst/>
              </a:rPr>
              <a:t>Technikum Masażu i Fizykoterapii ukończyło </a:t>
            </a:r>
            <a:br>
              <a:rPr lang="pl-PL" sz="2900" dirty="0">
                <a:solidFill>
                  <a:prstClr val="black"/>
                </a:solidFill>
                <a:effectLst/>
              </a:rPr>
            </a:br>
            <a:r>
              <a:rPr lang="pl-PL" sz="2900" dirty="0">
                <a:solidFill>
                  <a:prstClr val="black"/>
                </a:solidFill>
                <a:effectLst/>
              </a:rPr>
              <a:t>w </a:t>
            </a:r>
            <a:r>
              <a:rPr lang="pl-PL" sz="2900" dirty="0" smtClean="0">
                <a:solidFill>
                  <a:prstClr val="black"/>
                </a:solidFill>
                <a:effectLst/>
              </a:rPr>
              <a:t>2013 </a:t>
            </a:r>
            <a:r>
              <a:rPr lang="pl-PL" sz="2900" dirty="0">
                <a:solidFill>
                  <a:prstClr val="black"/>
                </a:solidFill>
                <a:effectLst/>
              </a:rPr>
              <a:t>roku </a:t>
            </a:r>
            <a:r>
              <a:rPr lang="pl-PL" sz="2900" dirty="0" smtClean="0">
                <a:solidFill>
                  <a:prstClr val="black"/>
                </a:solidFill>
                <a:effectLst/>
              </a:rPr>
              <a:t>8 osób: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62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17180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1 osoba pracuje na stanowisku pracownika produkcji</a:t>
            </a:r>
          </a:p>
          <a:p>
            <a:r>
              <a:rPr lang="pl-PL" sz="2400" dirty="0" smtClean="0"/>
              <a:t>1 osoba zajmuję się wychowaniem dwójki dzieci</a:t>
            </a:r>
          </a:p>
          <a:p>
            <a:r>
              <a:rPr lang="pl-PL" sz="2400" dirty="0" smtClean="0"/>
              <a:t>1 osoba ukończyła kurs spawacza, aktualnie pozostaje bez zatrudnienia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900" dirty="0">
                <a:solidFill>
                  <a:prstClr val="black"/>
                </a:solidFill>
                <a:effectLst/>
              </a:rPr>
              <a:t>Zasadniczą Szkołę Zawodową ukończyło </a:t>
            </a:r>
            <a:br>
              <a:rPr lang="pl-PL" sz="2900" dirty="0">
                <a:solidFill>
                  <a:prstClr val="black"/>
                </a:solidFill>
                <a:effectLst/>
              </a:rPr>
            </a:br>
            <a:r>
              <a:rPr lang="pl-PL" sz="2900" dirty="0">
                <a:solidFill>
                  <a:prstClr val="black"/>
                </a:solidFill>
                <a:effectLst/>
              </a:rPr>
              <a:t>w </a:t>
            </a:r>
            <a:r>
              <a:rPr lang="pl-PL" sz="2900" dirty="0" smtClean="0">
                <a:solidFill>
                  <a:prstClr val="black"/>
                </a:solidFill>
                <a:effectLst/>
              </a:rPr>
              <a:t>2013 </a:t>
            </a:r>
            <a:r>
              <a:rPr lang="pl-PL" sz="2900" dirty="0">
                <a:solidFill>
                  <a:prstClr val="black"/>
                </a:solidFill>
                <a:effectLst/>
              </a:rPr>
              <a:t>roku </a:t>
            </a:r>
            <a:r>
              <a:rPr lang="pl-PL" sz="2900" dirty="0" smtClean="0">
                <a:solidFill>
                  <a:prstClr val="black"/>
                </a:solidFill>
                <a:effectLst/>
              </a:rPr>
              <a:t>3osoby: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78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70749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Aktywność na rynku </a:t>
            </a:r>
            <a:r>
              <a:rPr lang="pl-PL" dirty="0" smtClean="0"/>
              <a:t>pracy</a:t>
            </a:r>
            <a:br>
              <a:rPr lang="pl-PL" dirty="0" smtClean="0"/>
            </a:br>
            <a:r>
              <a:rPr lang="pl-PL" dirty="0" smtClean="0"/>
              <a:t>rocznik 2012/2013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18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442</Words>
  <Application>Microsoft Office PowerPoint</Application>
  <PresentationFormat>Pokaz na ekranie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Hol</vt:lpstr>
      <vt:lpstr>LOSY ABSOLWENTÓW</vt:lpstr>
      <vt:lpstr>Technikum Administracyjne ukończyło  w 2014 roku 5 osób:</vt:lpstr>
      <vt:lpstr>Technikum Masażu i Fizykoterapii ukończyło  w 2014 roku 4 osoby:</vt:lpstr>
      <vt:lpstr>Zasadniczą Szkołę Zawodową ukończyło  w 2014 roku 4 osób:</vt:lpstr>
      <vt:lpstr>Aktywność na rynku pracy rocznik 2013/2014  </vt:lpstr>
      <vt:lpstr>Technikum Administracyjne ukończyło  w 2013 roku 8 osób:</vt:lpstr>
      <vt:lpstr>Technikum Masażu i Fizykoterapii ukończyło  w 2013 roku 8 osób:</vt:lpstr>
      <vt:lpstr>Zasadniczą Szkołę Zawodową ukończyło  w 2013 roku 3osoby:</vt:lpstr>
      <vt:lpstr>Aktywność na rynku pracy rocznik 2012/2013  </vt:lpstr>
      <vt:lpstr>Technikum Administracyjne ukończyło  w 2012 roku 14 osób:</vt:lpstr>
      <vt:lpstr>Technikum Masażu i Fizykoterapii ukończyło  w 2012roku 8 osób:</vt:lpstr>
      <vt:lpstr>Zasadniczą Szkołę Zawodową ukończyło  w 2012 roku 3 osoby:</vt:lpstr>
      <vt:lpstr>Aktywność na rynku pracy rocznik 2011/2012  </vt:lpstr>
      <vt:lpstr>Dalsza edukacja czy praca ?</vt:lpstr>
      <vt:lpstr>Zatrudnienie naszej młodzieży - zawody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OWE</dc:creator>
  <cp:lastModifiedBy>OWE</cp:lastModifiedBy>
  <cp:revision>56</cp:revision>
  <dcterms:created xsi:type="dcterms:W3CDTF">2015-02-25T09:32:46Z</dcterms:created>
  <dcterms:modified xsi:type="dcterms:W3CDTF">2015-03-19T13:30:22Z</dcterms:modified>
</cp:coreProperties>
</file>